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drugs.csv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acetsali</a:t>
            </a:r>
          </a:p>
        </p:txBody>
      </p:sp>
      <p:pic>
        <p:nvPicPr>
          <p:cNvPr id="3" name="Picture 2" descr="mol_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828800"/>
            <a:ext cx="2286000" cy="2286000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657600" y="1828800"/>
          <a:ext cx="5029200" cy="7315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828800"/>
                <a:gridCol w="3200400"/>
              </a:tblGrid>
              <a:tr h="104502">
                <a:tc>
                  <a:txBody>
                    <a:bodyPr/>
                    <a:lstStyle/>
                    <a:p>
                      <a:r>
                        <a:t>SMILES (OpenEye):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CC(=O)Oc1ccccc1C(=O)O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NrHvyAtom: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13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NrHetAtom: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4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MolWt: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180.16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MF: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C9H8O4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PSA: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63.60</a:t>
                      </a:r>
                    </a:p>
                  </a:txBody>
                  <a:tcPr/>
                </a:tc>
              </a:tr>
              <a:tr h="104508">
                <a:tc>
                  <a:txBody>
                    <a:bodyPr/>
                    <a:lstStyle/>
                    <a:p>
                      <a:r>
                        <a:t>IUPAC name (OpenEye):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2-acetoxybenzoic acid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acyclovi</a:t>
            </a:r>
          </a:p>
        </p:txBody>
      </p:sp>
      <p:pic>
        <p:nvPicPr>
          <p:cNvPr id="3" name="Picture 2" descr="mol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828800"/>
            <a:ext cx="2286000" cy="2286000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657600" y="1828800"/>
          <a:ext cx="5029200" cy="7315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828800"/>
                <a:gridCol w="3200400"/>
              </a:tblGrid>
              <a:tr h="104502">
                <a:tc>
                  <a:txBody>
                    <a:bodyPr/>
                    <a:lstStyle/>
                    <a:p>
                      <a:r>
                        <a:t>SMILES (OpenEye):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c1nc2c(=O)[nH]c(nc2n1COCCO)N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NrHvyAtom: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16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NrHetAtom: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8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MolWt: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225.20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MF: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C8H11N5O3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PSA: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119.05</a:t>
                      </a:r>
                    </a:p>
                  </a:txBody>
                  <a:tcPr/>
                </a:tc>
              </a:tr>
              <a:tr h="104508">
                <a:tc>
                  <a:txBody>
                    <a:bodyPr/>
                    <a:lstStyle/>
                    <a:p>
                      <a:r>
                        <a:t>IUPAC name (OpenEye):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2-amino-9-(2-hydroxyethoxymethyl)-1~{H}-purin-6-one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alprenol</a:t>
            </a:r>
          </a:p>
        </p:txBody>
      </p:sp>
      <p:pic>
        <p:nvPicPr>
          <p:cNvPr id="3" name="Picture 2" descr="mol_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828800"/>
            <a:ext cx="2286000" cy="2286000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657600" y="1828800"/>
          <a:ext cx="5029200" cy="7315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828800"/>
                <a:gridCol w="3200400"/>
              </a:tblGrid>
              <a:tr h="104502">
                <a:tc>
                  <a:txBody>
                    <a:bodyPr/>
                    <a:lstStyle/>
                    <a:p>
                      <a:r>
                        <a:t>SMILES (OpenEye):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CC(C)NCC(COc1ccccc1CC=C)O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NrHvyAtom: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18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NrHetAtom: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3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MolWt: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249.35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MF: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C15H23NO2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PSA: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41.49</a:t>
                      </a:r>
                    </a:p>
                  </a:txBody>
                  <a:tcPr/>
                </a:tc>
              </a:tr>
              <a:tr h="104508">
                <a:tc>
                  <a:txBody>
                    <a:bodyPr/>
                    <a:lstStyle/>
                    <a:p>
                      <a:r>
                        <a:t>IUPAC name (OpenEye):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1-(2-allylphenoxy)-3-(isopropylamino)propan-2-ol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aminopy</a:t>
            </a:r>
          </a:p>
        </p:txBody>
      </p:sp>
      <p:pic>
        <p:nvPicPr>
          <p:cNvPr id="3" name="Picture 2" descr="mol_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828800"/>
            <a:ext cx="2286000" cy="2286000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657600" y="1828800"/>
          <a:ext cx="5029200" cy="7315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828800"/>
                <a:gridCol w="3200400"/>
              </a:tblGrid>
              <a:tr h="104502">
                <a:tc>
                  <a:txBody>
                    <a:bodyPr/>
                    <a:lstStyle/>
                    <a:p>
                      <a:r>
                        <a:t>SMILES (OpenEye):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Cc1c(c(=O)n(n1C)c2ccccc2)N(C)C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NrHvyAtom: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17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NrHetAtom: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4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MolWt: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231.29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MF: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C13H17N3O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PSA: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30.17</a:t>
                      </a:r>
                    </a:p>
                  </a:txBody>
                  <a:tcPr/>
                </a:tc>
              </a:tr>
              <a:tr h="104508">
                <a:tc>
                  <a:txBody>
                    <a:bodyPr/>
                    <a:lstStyle/>
                    <a:p>
                      <a:r>
                        <a:t>IUPAC name (OpenEye):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4-(dimethylamino)-1,5-dimethyl-2-phenyl-pyrazol-3-one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atenolol</a:t>
            </a:r>
          </a:p>
        </p:txBody>
      </p:sp>
      <p:pic>
        <p:nvPicPr>
          <p:cNvPr id="3" name="Picture 2" descr="mol_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828800"/>
            <a:ext cx="2286000" cy="2286000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657600" y="1828800"/>
          <a:ext cx="5029200" cy="7315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828800"/>
                <a:gridCol w="3200400"/>
              </a:tblGrid>
              <a:tr h="104502">
                <a:tc>
                  <a:txBody>
                    <a:bodyPr/>
                    <a:lstStyle/>
                    <a:p>
                      <a:r>
                        <a:t>SMILES (OpenEye):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CC(C)NCC(COc1ccc(cc1)CC(=O)N)O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NrHvyAtom: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19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NrHetAtom: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5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MolWt: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266.34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MF: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C14H22N2O3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PSA: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84.58</a:t>
                      </a:r>
                    </a:p>
                  </a:txBody>
                  <a:tcPr/>
                </a:tc>
              </a:tr>
              <a:tr h="104508">
                <a:tc>
                  <a:txBody>
                    <a:bodyPr/>
                    <a:lstStyle/>
                    <a:p>
                      <a:r>
                        <a:t>IUPAC name (OpenEye):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2-[4-[2-hydroxy-3-(isopropylamino)propoxy]phenyl]acetamide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caffeine</a:t>
            </a:r>
          </a:p>
        </p:txBody>
      </p:sp>
      <p:pic>
        <p:nvPicPr>
          <p:cNvPr id="3" name="Picture 2" descr="mol_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828800"/>
            <a:ext cx="2286000" cy="2286000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657600" y="1828800"/>
          <a:ext cx="5029200" cy="7315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828800"/>
                <a:gridCol w="3200400"/>
              </a:tblGrid>
              <a:tr h="104502">
                <a:tc>
                  <a:txBody>
                    <a:bodyPr/>
                    <a:lstStyle/>
                    <a:p>
                      <a:r>
                        <a:t>SMILES (OpenEye):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Cn1cnc2c1c(=O)n(c(=O)n2C)C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NrHvyAtom: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14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NrHetAtom: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6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MolWt: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194.19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MF: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C8H10N4O2</a:t>
                      </a:r>
                    </a:p>
                  </a:txBody>
                  <a:tcPr/>
                </a:tc>
              </a:tr>
              <a:tr h="104502">
                <a:tc>
                  <a:txBody>
                    <a:bodyPr/>
                    <a:lstStyle/>
                    <a:p>
                      <a:r>
                        <a:t>PSA: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61.82</a:t>
                      </a:r>
                    </a:p>
                  </a:txBody>
                  <a:tcPr/>
                </a:tc>
              </a:tr>
              <a:tr h="104508">
                <a:tc>
                  <a:txBody>
                    <a:bodyPr/>
                    <a:lstStyle/>
                    <a:p>
                      <a:r>
                        <a:t>IUPAC name (OpenEye):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1,3,7-trimethylpurine-2,6-dione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